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93" r:id="rId2"/>
    <p:sldId id="458" r:id="rId3"/>
    <p:sldId id="497" r:id="rId4"/>
    <p:sldId id="498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4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4817" autoAdjust="0"/>
  </p:normalViewPr>
  <p:slideViewPr>
    <p:cSldViewPr snapToGrid="0" showGuides="1">
      <p:cViewPr varScale="1">
        <p:scale>
          <a:sx n="150" d="100"/>
          <a:sy n="150" d="100"/>
        </p:scale>
        <p:origin x="1284" y="126"/>
      </p:cViewPr>
      <p:guideLst>
        <p:guide orient="horz" pos="2183"/>
        <p:guide pos="3863"/>
        <p:guide pos="14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97A242-733E-4324-87A2-7E99FC691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7646B2-6908-4E2E-95CE-89DB8E1E6E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4BEC0F-67C2-424F-9193-AA636C2EB6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DC87F1-710B-4D92-ADD9-586FD0AAA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7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1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5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0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0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4230544E-5A7B-4CF9-9FA8-A2599B7A8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/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C3221D9C-24D0-4F92-8890-32100F4E2476}"/>
              </a:ext>
            </a:extLst>
          </p:cNvPr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F4F5D2A-F0C3-4E47-BF1A-50FBE1048D1E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C897FE9-ECFA-4400-A5AA-8FE6D301093B}"/>
                </a:ext>
              </a:extLst>
            </p:cNvPr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AE66F5D-B29A-41C0-A4DA-DF4282206000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325EBFA-17D0-4E64-AC23-CFE072578A98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AE83801-3407-4F6A-BFC7-79338B20344F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C176EAE-806C-4239-A40E-B87814045B92}"/>
              </a:ext>
            </a:extLst>
          </p:cNvPr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90C85B-4C6F-4998-89C3-D2D760FA2AE0}"/>
              </a:ext>
            </a:extLst>
          </p:cNvPr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3FDDC0-2E3D-45C7-B495-90D0B99F8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2DC3A-AD7D-46F0-9FD8-F3CEEB0B9699}"/>
              </a:ext>
            </a:extLst>
          </p:cNvPr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D0E4F3-4C7C-4763-BD38-CE6829FE8441}"/>
              </a:ext>
            </a:extLst>
          </p:cNvPr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>
            <a:extLst>
              <a:ext uri="{FF2B5EF4-FFF2-40B4-BE49-F238E27FC236}">
                <a16:creationId xmlns:a16="http://schemas.microsoft.com/office/drawing/2014/main" id="{966337F1-0B59-4DEC-8134-5F7A55BA1F91}"/>
              </a:ext>
            </a:extLst>
          </p:cNvPr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>
            <a:extLst>
              <a:ext uri="{FF2B5EF4-FFF2-40B4-BE49-F238E27FC236}">
                <a16:creationId xmlns:a16="http://schemas.microsoft.com/office/drawing/2014/main" id="{1B1C6F26-E58E-4503-9F67-D13BF7F056EA}"/>
              </a:ext>
            </a:extLst>
          </p:cNvPr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D75A0586-36D3-4891-A487-AD59304322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3A7A319-8A9E-46F1-8018-B3FBC851F9B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BE289FF-06EF-4811-9428-9137E8D0E966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C3E060F-77FC-4B54-831F-1CFB3167D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A822964B-91E7-4C65-8867-3176D9F09D80}"/>
              </a:ext>
            </a:extLst>
          </p:cNvPr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4F239652-480D-40B8-9019-5A171460DE97}"/>
              </a:ext>
            </a:extLst>
          </p:cNvPr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5C0628B-0107-4908-A54A-FADFDD2361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EF1A384D-BF04-41D8-B693-EA7409EA8B85}"/>
              </a:ext>
            </a:extLst>
          </p:cNvPr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2D20FD16-0B2B-47E8-9D03-56A0AF5D74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E6836AFA-C849-47CF-BF5E-AD8D6572DE9F}"/>
              </a:ext>
            </a:extLst>
          </p:cNvPr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12FBE6FC-19D3-47ED-9281-85801627E3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>
            <a:extLst>
              <a:ext uri="{FF2B5EF4-FFF2-40B4-BE49-F238E27FC236}">
                <a16:creationId xmlns:a16="http://schemas.microsoft.com/office/drawing/2014/main" id="{28AF71D9-2379-4088-A037-58EEA0BF0B2D}"/>
              </a:ext>
            </a:extLst>
          </p:cNvPr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83EB9B05-C22D-4301-936D-B8D7833238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17B27FF4-6F64-4F49-A8C3-0E0944E8F450}"/>
              </a:ext>
            </a:extLst>
          </p:cNvPr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C0B9A032-042B-4BE4-BB91-1C3AC646FE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BB59B63F-714E-4C3A-BD1C-36881E331546}"/>
              </a:ext>
            </a:extLst>
          </p:cNvPr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F123C461-C4B1-47C4-AB5F-E24C478C73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A12ABE2-F329-4226-943A-7C878693F8A3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C660B623-6743-468E-B465-39EF4A2C15E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94DB688-B16C-4789-B331-EA644AC046E3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DBE37E0-A1BA-4014-8C4E-0D2D4C25EC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>
            <a:extLst>
              <a:ext uri="{FF2B5EF4-FFF2-40B4-BE49-F238E27FC236}">
                <a16:creationId xmlns:a16="http://schemas.microsoft.com/office/drawing/2014/main" id="{71CF66AD-7FCA-4398-8C92-D96C1819066B}"/>
              </a:ext>
            </a:extLst>
          </p:cNvPr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>
            <a:extLst>
              <a:ext uri="{FF2B5EF4-FFF2-40B4-BE49-F238E27FC236}">
                <a16:creationId xmlns:a16="http://schemas.microsoft.com/office/drawing/2014/main" id="{1DEA66C4-37B2-4127-A9CC-561B4F52B65B}"/>
              </a:ext>
            </a:extLst>
          </p:cNvPr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B35A5175-93DE-45F9-9F8B-FB5B239B0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>
            <a:extLst>
              <a:ext uri="{FF2B5EF4-FFF2-40B4-BE49-F238E27FC236}">
                <a16:creationId xmlns:a16="http://schemas.microsoft.com/office/drawing/2014/main" id="{4D603F0F-15EE-42FA-B609-D0277A120CAC}"/>
              </a:ext>
            </a:extLst>
          </p:cNvPr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>
            <a:extLst>
              <a:ext uri="{FF2B5EF4-FFF2-40B4-BE49-F238E27FC236}">
                <a16:creationId xmlns:a16="http://schemas.microsoft.com/office/drawing/2014/main" id="{BE96104E-4971-4C3C-B007-42B34C341CA8}"/>
              </a:ext>
            </a:extLst>
          </p:cNvPr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999C78EB-E6CF-488E-B4AF-CA817F6246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>
            <a:extLst>
              <a:ext uri="{FF2B5EF4-FFF2-40B4-BE49-F238E27FC236}">
                <a16:creationId xmlns:a16="http://schemas.microsoft.com/office/drawing/2014/main" id="{5AE7CAFC-42B7-48A4-A057-B3C864C31CE1}"/>
              </a:ext>
            </a:extLst>
          </p:cNvPr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>
            <a:extLst>
              <a:ext uri="{FF2B5EF4-FFF2-40B4-BE49-F238E27FC236}">
                <a16:creationId xmlns:a16="http://schemas.microsoft.com/office/drawing/2014/main" id="{D6FD63C9-A0C4-497C-8F4C-4C99AC785734}"/>
              </a:ext>
            </a:extLst>
          </p:cNvPr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33244F70-B57C-4672-BD0E-C850B72F41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>
            <a:extLst>
              <a:ext uri="{FF2B5EF4-FFF2-40B4-BE49-F238E27FC236}">
                <a16:creationId xmlns:a16="http://schemas.microsoft.com/office/drawing/2014/main" id="{85E3B961-CA18-4060-A6B2-CA80B478D63F}"/>
              </a:ext>
            </a:extLst>
          </p:cNvPr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>
            <a:extLst>
              <a:ext uri="{FF2B5EF4-FFF2-40B4-BE49-F238E27FC236}">
                <a16:creationId xmlns:a16="http://schemas.microsoft.com/office/drawing/2014/main" id="{25C47D52-AC35-4AAE-BEDD-BC3C398EB857}"/>
              </a:ext>
            </a:extLst>
          </p:cNvPr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>
            <a:extLst>
              <a:ext uri="{FF2B5EF4-FFF2-40B4-BE49-F238E27FC236}">
                <a16:creationId xmlns:a16="http://schemas.microsoft.com/office/drawing/2014/main" id="{B84FF2BB-379E-4D94-AD67-E055A5FA08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45391B5-BB6E-40C8-8AFA-9D3988D5F8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368EF16-534E-4B70-8473-51D72670642E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09FE458-9ED4-42B5-9757-1FE5810371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3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EA2402B-FFE5-4A8E-A307-19198ED28D64}"/>
              </a:ext>
            </a:extLst>
          </p:cNvPr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83607D81-B94D-4FD1-AA95-2812BDE4E13A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11A981DF-9E00-4AE8-9106-894C85876320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309B8B-6FFB-41F6-BC74-AC723E12416A}"/>
              </a:ext>
            </a:extLst>
          </p:cNvPr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70049D8A-5C94-4ACC-AA03-AFA432AB1B30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4C891E52-966B-49AB-B211-EEE523B37B75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2B9195E-1B10-4C00-AB8F-51A03240A6FB}"/>
              </a:ext>
            </a:extLst>
          </p:cNvPr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>
              <a:extLst>
                <a:ext uri="{FF2B5EF4-FFF2-40B4-BE49-F238E27FC236}">
                  <a16:creationId xmlns:a16="http://schemas.microsoft.com/office/drawing/2014/main" id="{2E3E4815-E20E-4BA5-B22E-B137125A7484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0D7BC7EA-B0FD-4E64-A420-7FE3AF6AFFD7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6D1A0479-DB68-45AA-B932-CFC1B84AD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B92B367E-F686-46A3-AB54-8E5471B63B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BF780512-DCBF-4063-AA5B-8BE584976A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B5CE176-702D-4443-9EA9-E67B6504BAA1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529490F-1F38-452D-8087-534CBF04D6C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B5A178B-45E6-4A38-A51E-B81388C97A11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B3BF1AC5-2186-4CD8-9240-3AE59579A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4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3CD643-F3EF-4B7D-9EE7-9E72596768B7}"/>
              </a:ext>
            </a:extLst>
          </p:cNvPr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9DC5AB1-A266-452B-89B0-F7D0D2D5BEF2}"/>
              </a:ext>
            </a:extLst>
          </p:cNvPr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05F4895-8066-45F6-8AE7-AF154016AE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45FE379-A9F1-4085-86AC-74255CB9686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B3DB135-122C-4BA1-8E06-71035BFE8BFC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26B3AA4-8404-42D0-A783-411B84A104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10AFA96-A744-476E-B52F-E2097550CABF}"/>
              </a:ext>
            </a:extLst>
          </p:cNvPr>
          <p:cNvCxnSpPr>
            <a:cxnSpLocks/>
          </p:cNvCxnSpPr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D71F6B3-3077-4093-B386-434AF6351A67}"/>
              </a:ext>
            </a:extLst>
          </p:cNvPr>
          <p:cNvCxnSpPr>
            <a:cxnSpLocks/>
          </p:cNvCxnSpPr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59EC8D2-DC73-4D64-9D45-02FA0A5F57CA}"/>
              </a:ext>
            </a:extLst>
          </p:cNvPr>
          <p:cNvCxnSpPr>
            <a:cxnSpLocks/>
          </p:cNvCxnSpPr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EA867FA-6F2C-4CF6-9F70-7F5314F8B0D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08FFE69-951E-41FA-853C-56FF01EA0493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2F1B3BB-C429-421C-AC32-E9F7E0E9B879}"/>
              </a:ext>
            </a:extLst>
          </p:cNvPr>
          <p:cNvCxnSpPr>
            <a:cxnSpLocks/>
          </p:cNvCxnSpPr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EBB06C99-9276-46EA-A57F-50CD359160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>
            <a:extLst>
              <a:ext uri="{FF2B5EF4-FFF2-40B4-BE49-F238E27FC236}">
                <a16:creationId xmlns:a16="http://schemas.microsoft.com/office/drawing/2014/main" id="{DFE32735-600E-4559-9C3E-B7EEC1B307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27A2E3B-7E01-49E3-A2B2-B236264640E5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3B662E5-38F4-420A-8A84-24F7947786B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026659A-5D16-4404-A427-210D357B6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FFD8859-7565-49B6-B7CF-2FC44ABD0C9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637E8D8-3A73-4095-B316-0C94F087C10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2E64E8D-6922-420C-AB60-87C1E6BB8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3B7F53-62BF-4CC3-AE22-78D85943E788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1276009-8A1D-4E5D-AFD3-AB5E0C7CC2A0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657AF78-59B7-4B51-8B3D-17C0642A0B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0B72A8-9A52-4244-BFF9-2D4A8537E15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F93703-A6A8-4A7A-863B-4C027FCE31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3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81023D-012E-4710-9F3D-C5B6A6B03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03241A-D8D3-4C14-9419-AA810C46E89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342CA0-2BA5-400E-8B53-78AB671D4BF1}"/>
              </a:ext>
            </a:extLst>
          </p:cNvPr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ECB5C17-A4CB-4A3B-827C-BBA4C3504BE8}"/>
                </a:ext>
              </a:extLst>
            </p:cNvPr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333983-8D1F-4DA8-B9F0-A692D3968716}"/>
                </a:ext>
              </a:extLst>
            </p:cNvPr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86DE710-A034-490B-9DF5-F1E5EA17083A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D35E252-5A28-4148-BD15-FC4B4BDCC3CC}"/>
                </a:ext>
              </a:extLst>
            </p:cNvPr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07BA768-334F-4D14-A497-D85CA8BAFC55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7CF5E82-60FB-4637-A583-2206F9FDC66A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C4C69F77-FDA6-4537-BE82-0EDB6307EC36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42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0ABC6D53-8A7C-4FC5-B57A-D58C60DD3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B8B0DA2-313D-4358-BF45-8B2B50DE02E3}"/>
              </a:ext>
            </a:extLst>
          </p:cNvPr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24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F0D2F6AB-01F4-46D0-B736-1FCE0FCEF45D}"/>
              </a:ext>
            </a:extLst>
          </p:cNvPr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61CB834-0E8E-4E57-AD05-3B20733A06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0330BAE-818A-43FC-8201-71825690D328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E25CCC2-09D4-4ED8-B7CA-61CC9B5B3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1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89BFA017-3FDA-46BD-8FE8-280A669BA2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8CA85AE7-5F99-4E4F-9FFE-52CF8F433D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CE291D0A-0C91-4DAD-9409-946E8FC707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BB813155-AC08-4213-8C63-083A3B6CE2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A018F11C-7F49-40E9-842C-EE06EB0E2F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551056E9-AEA4-411C-A365-FD217A3657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13B05BB-E237-4DB3-B6C9-FB4D4BBD1D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E7CF57-BD0F-4213-8ECA-701A51958E1F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8F303F1-A489-49B8-84BB-DF4D47E14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20B4941B-38E3-48E1-8472-6B1D2FEFF641}"/>
              </a:ext>
            </a:extLst>
          </p:cNvPr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4226A9F-F745-4E62-A03E-F52E9C354738}"/>
              </a:ext>
            </a:extLst>
          </p:cNvPr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41E461E-1871-47FB-879C-4A2A86B93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CA7EBB3-6502-4331-86BF-34516A938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21C3E9A1-67EE-42D2-B67D-AE3A9F4793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047B4C43-3FDE-46A0-A15D-E0442EA3DC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EF54EF9-4B54-4C93-8A9E-FCBF7D782216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20D250-0059-4D8C-B0CD-8BE18ECF275E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EEEA0F3-4620-423D-9A08-C3C94EE64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6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F55CB46-7A29-4E39-A166-C53E194BA8BE}"/>
              </a:ext>
            </a:extLst>
          </p:cNvPr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D32AE52-09F5-4B49-8118-23E8123DFBE0}"/>
              </a:ext>
            </a:extLst>
          </p:cNvPr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230FFD81-5E41-46C6-B853-6FB058C15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1B33F28B-FF61-401A-9779-24F6BDA7F7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137FC995-D7AF-4764-A6F1-9EF75EBB9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EE7DA4-389F-460D-84F1-014F1155F880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54F82E2-73A4-44C2-BE81-E22AD36B2317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DA42EAE-5899-46C7-B63D-95ACD5AD16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A62DC30-3A43-4096-B390-46B095DBF8F2}"/>
              </a:ext>
            </a:extLst>
          </p:cNvPr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1E3A81-B924-4BF5-B855-27BC6CF1079C}"/>
              </a:ext>
            </a:extLst>
          </p:cNvPr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36B6ABC-2F85-4085-9680-446F575A7F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E74736A-DA88-4CB8-B569-D5757608CC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6925B3-42E9-4CE3-9810-91D6EE7BE2EF}"/>
              </a:ext>
            </a:extLst>
          </p:cNvPr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09F358-3DD9-4EC3-8F10-AD76A260DB54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A90FC6D-7C84-4382-9A1D-799E8FFF387D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CBFE4E-9554-4DBF-ABEC-1C1C1C606624}"/>
              </a:ext>
            </a:extLst>
          </p:cNvPr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E7B1342-9F3A-4544-BB15-4EAE60F85974}"/>
                </a:ext>
              </a:extLst>
            </p:cNvPr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DF40EEB-5D67-4617-A788-54AA65BABB6A}"/>
                </a:ext>
              </a:extLst>
            </p:cNvPr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1BEAF39-AA70-47D9-AC32-7B22A5D1B71F}"/>
              </a:ext>
            </a:extLst>
          </p:cNvPr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18CE4A3-70B9-423F-AFE6-BA233B48CE67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C1068E7-098A-4BB3-8C0A-0BCFC7BDC3B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1AB6BA1-A7A4-4EA5-A5EF-1E3A308C4E3A}"/>
              </a:ext>
            </a:extLst>
          </p:cNvPr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C191F5-6CD0-4D24-BF27-36DC71A79105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72A5210-FD10-4630-84F6-7AEF2121E0D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09173286-348A-4DDE-8A4F-2398BFCD94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5F3C084-FDFF-45D1-818D-F0522FA07125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554CC03-638D-4429-86E4-39C9478BF6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1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5A6929-6C62-44EA-9126-6A6FC762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C7BE3-7A6D-4371-846B-9D8A432B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21890-F90C-495E-9485-3A1358E52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C2B26-82C2-4612-8389-D2AA8A26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0A4CE-ACC9-43F2-A257-B302E99D3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3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5" r:id="rId2"/>
    <p:sldLayoutId id="2147483746" r:id="rId3"/>
    <p:sldLayoutId id="2147483650" r:id="rId4"/>
    <p:sldLayoutId id="2147483739" r:id="rId5"/>
    <p:sldLayoutId id="2147483757" r:id="rId6"/>
    <p:sldLayoutId id="2147483756" r:id="rId7"/>
    <p:sldLayoutId id="2147483755" r:id="rId8"/>
    <p:sldLayoutId id="2147483754" r:id="rId9"/>
    <p:sldLayoutId id="2147483753" r:id="rId10"/>
    <p:sldLayoutId id="2147483751" r:id="rId11"/>
    <p:sldLayoutId id="2147483750" r:id="rId12"/>
    <p:sldLayoutId id="2147483749" r:id="rId13"/>
    <p:sldLayoutId id="2147483747" r:id="rId14"/>
    <p:sldLayoutId id="2147483748" r:id="rId15"/>
    <p:sldLayoutId id="2147483741" r:id="rId16"/>
    <p:sldLayoutId id="2147483742" r:id="rId17"/>
    <p:sldLayoutId id="214748365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A1397DC-A90F-45C1-835A-DEDF50726729}"/>
              </a:ext>
            </a:extLst>
          </p:cNvPr>
          <p:cNvSpPr/>
          <p:nvPr/>
        </p:nvSpPr>
        <p:spPr>
          <a:xfrm>
            <a:off x="3780248" y="527575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汇报人：叶禹络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CF21BF-7AA3-4023-9A7A-1B09B1C62247}"/>
              </a:ext>
            </a:extLst>
          </p:cNvPr>
          <p:cNvSpPr/>
          <p:nvPr/>
        </p:nvSpPr>
        <p:spPr>
          <a:xfrm>
            <a:off x="6524699" y="5275750"/>
            <a:ext cx="2335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2023.12.17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E7283B-C050-4F41-AD95-48F0246DA765}"/>
              </a:ext>
            </a:extLst>
          </p:cNvPr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</a:p>
        </p:txBody>
      </p:sp>
    </p:spTree>
    <p:extLst>
      <p:ext uri="{BB962C8B-B14F-4D97-AF65-F5344CB8AC3E}">
        <p14:creationId xmlns:p14="http://schemas.microsoft.com/office/powerpoint/2010/main" val="238732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C10AE-513A-AFC2-0244-97074C30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734787-5EF9-9219-4E68-5A38464D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pPr/>
              <a:t>10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3F3BF0-AB71-5677-B673-0AA1949640AF}"/>
              </a:ext>
            </a:extLst>
          </p:cNvPr>
          <p:cNvSpPr txBox="1"/>
          <p:nvPr/>
        </p:nvSpPr>
        <p:spPr>
          <a:xfrm>
            <a:off x="3524250" y="14605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面向</a:t>
            </a:r>
            <a:r>
              <a:rPr lang="en-US" altLang="zh-CN" dirty="0"/>
              <a:t>APT</a:t>
            </a:r>
            <a:r>
              <a:rPr lang="zh-CN" altLang="en-US" dirty="0"/>
              <a:t>家族分析的攻击路径预测方法研究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0654F8-5C73-A7E2-1333-7576D5AB756D}"/>
              </a:ext>
            </a:extLst>
          </p:cNvPr>
          <p:cNvSpPr txBox="1"/>
          <p:nvPr/>
        </p:nvSpPr>
        <p:spPr>
          <a:xfrm>
            <a:off x="412147" y="800100"/>
            <a:ext cx="4551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HMM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的攻击路径预测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FBF142-A189-014F-20EF-87910A8C0BF4}"/>
              </a:ext>
            </a:extLst>
          </p:cNvPr>
          <p:cNvSpPr txBox="1"/>
          <p:nvPr/>
        </p:nvSpPr>
        <p:spPr>
          <a:xfrm>
            <a:off x="76200" y="4474723"/>
            <a:ext cx="481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在这里的隐藏状态实际上就是</a:t>
            </a:r>
            <a:r>
              <a:rPr lang="en-US" altLang="zh-CN" dirty="0"/>
              <a:t>APT</a:t>
            </a:r>
            <a:r>
              <a:rPr lang="zh-CN" altLang="en-US" dirty="0"/>
              <a:t>攻击的各个阶段，在该论文的实验过程中能够右图所示的几个阶段。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FCDB71-C7DA-6C9A-600D-AD72BADBD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3"/>
            <a:ext cx="5636286" cy="31073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B5E871-E991-4AAE-7140-9C99F985D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86" y="1268413"/>
            <a:ext cx="4813301" cy="351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55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6956B-91A2-FCA8-2F6B-2B6D1C17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0B63A5-6DCF-1514-40F9-673CDC20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pPr/>
              <a:t>11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8717AA-D9D1-93E0-D094-823D06AB6107}"/>
              </a:ext>
            </a:extLst>
          </p:cNvPr>
          <p:cNvSpPr txBox="1"/>
          <p:nvPr/>
        </p:nvSpPr>
        <p:spPr>
          <a:xfrm>
            <a:off x="3524250" y="14605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面向</a:t>
            </a:r>
            <a:r>
              <a:rPr lang="en-US" altLang="zh-CN" dirty="0"/>
              <a:t>APT</a:t>
            </a:r>
            <a:r>
              <a:rPr lang="zh-CN" altLang="en-US" dirty="0"/>
              <a:t>家族分析的攻击路径预测方法研究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5BD3D3-C721-3BAB-EBA7-0DA74FB10187}"/>
              </a:ext>
            </a:extLst>
          </p:cNvPr>
          <p:cNvSpPr txBox="1"/>
          <p:nvPr/>
        </p:nvSpPr>
        <p:spPr>
          <a:xfrm>
            <a:off x="412147" y="800100"/>
            <a:ext cx="4551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HMM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的攻击路径预测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2519B8-7C95-1BB7-DD5F-C41BFAB8F5FF}"/>
              </a:ext>
            </a:extLst>
          </p:cNvPr>
          <p:cNvSpPr txBox="1"/>
          <p:nvPr/>
        </p:nvSpPr>
        <p:spPr>
          <a:xfrm>
            <a:off x="7013085" y="549275"/>
            <a:ext cx="481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HMM</a:t>
            </a:r>
            <a:r>
              <a:rPr lang="zh-CN" altLang="en-US" dirty="0"/>
              <a:t>通过可观测状态集进行攻击路径的预测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1F69EF4-A213-C1F8-07B2-625FEC83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3"/>
            <a:ext cx="5636286" cy="3107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8C7EF1-A155-1A80-CAA0-FD632036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308" y="1606215"/>
            <a:ext cx="4550755" cy="28959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3B74EA-D1BA-12DD-A003-000DFD86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606" y="4444982"/>
            <a:ext cx="4504258" cy="203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2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BF2FE-D3B9-3BC7-40EC-0070CAAB4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0E600D-7933-D6C2-5665-19C42836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pPr/>
              <a:t>12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0A8FEF-403F-4B9B-9FF4-C3BFC457A71E}"/>
              </a:ext>
            </a:extLst>
          </p:cNvPr>
          <p:cNvSpPr txBox="1"/>
          <p:nvPr/>
        </p:nvSpPr>
        <p:spPr>
          <a:xfrm>
            <a:off x="3524250" y="14605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面向</a:t>
            </a:r>
            <a:r>
              <a:rPr lang="en-US" altLang="zh-CN" dirty="0"/>
              <a:t>APT</a:t>
            </a:r>
            <a:r>
              <a:rPr lang="zh-CN" altLang="en-US" dirty="0"/>
              <a:t>家族分析的攻击路径预测方法研究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143EDF-9837-8BA3-837E-A29CBA8CF1EB}"/>
              </a:ext>
            </a:extLst>
          </p:cNvPr>
          <p:cNvSpPr txBox="1"/>
          <p:nvPr/>
        </p:nvSpPr>
        <p:spPr>
          <a:xfrm>
            <a:off x="412147" y="800100"/>
            <a:ext cx="4551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HMM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的攻击路径预测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89B00E-9F40-8953-DCFB-5CF36920B92E}"/>
              </a:ext>
            </a:extLst>
          </p:cNvPr>
          <p:cNvSpPr txBox="1"/>
          <p:nvPr/>
        </p:nvSpPr>
        <p:spPr>
          <a:xfrm>
            <a:off x="6689235" y="549275"/>
            <a:ext cx="481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HMM</a:t>
            </a:r>
            <a:r>
              <a:rPr lang="zh-CN" altLang="en-US" dirty="0"/>
              <a:t>通过可观测状态集进行攻击路径的预测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99E406-5CCF-FCD7-3A36-9D30E867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3"/>
            <a:ext cx="5636286" cy="31073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A2EF86-F17F-99EB-847D-8D5480DF5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67" y="840532"/>
            <a:ext cx="5326418" cy="524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5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9BAE4-9189-6FA0-7A1B-DD6FFE497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391E47-113E-D2E0-A068-FD856AE5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pPr/>
              <a:t>13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BC60A0-EAE7-0200-3A0B-9A3D3FA2275A}"/>
              </a:ext>
            </a:extLst>
          </p:cNvPr>
          <p:cNvSpPr txBox="1"/>
          <p:nvPr/>
        </p:nvSpPr>
        <p:spPr>
          <a:xfrm>
            <a:off x="3524250" y="14605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面向</a:t>
            </a:r>
            <a:r>
              <a:rPr lang="en-US" altLang="zh-CN" dirty="0"/>
              <a:t>APT</a:t>
            </a:r>
            <a:r>
              <a:rPr lang="zh-CN" altLang="en-US" dirty="0"/>
              <a:t>家族分析的攻击路径预测方法研究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035B5E-996B-2D1C-9C2F-FED3A3AC3FC1}"/>
              </a:ext>
            </a:extLst>
          </p:cNvPr>
          <p:cNvSpPr txBox="1"/>
          <p:nvPr/>
        </p:nvSpPr>
        <p:spPr>
          <a:xfrm>
            <a:off x="412147" y="8001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实验结果分析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DB44CB-A918-BD3B-EAE5-711D0FAA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0" y="1268413"/>
            <a:ext cx="5192507" cy="29593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185C40-B241-CF88-914F-C3ECC587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7" y="1268413"/>
            <a:ext cx="6018743" cy="33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3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1.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文献阅读（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AE900C-7571-4BAE-799B-7C11BACD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5469"/>
            <a:ext cx="12192000" cy="4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0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3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创新点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D8695-87B7-9205-51FD-99A62E7B0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8839"/>
            <a:ext cx="12192000" cy="16354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A112F1-896F-D78A-A02F-845415EE8352}"/>
              </a:ext>
            </a:extLst>
          </p:cNvPr>
          <p:cNvSpPr txBox="1"/>
          <p:nvPr/>
        </p:nvSpPr>
        <p:spPr>
          <a:xfrm>
            <a:off x="2316163" y="4405589"/>
            <a:ext cx="5645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、设计了恶意软件行为基因库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、采用</a:t>
            </a:r>
            <a:r>
              <a:rPr lang="en-US" altLang="zh-CN" dirty="0"/>
              <a:t>HMM</a:t>
            </a:r>
            <a:r>
              <a:rPr lang="zh-CN" altLang="en-US" dirty="0"/>
              <a:t>模型对恶意攻击路径还原和预测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、结合</a:t>
            </a:r>
            <a:r>
              <a:rPr lang="en-US" altLang="zh-CN" dirty="0"/>
              <a:t>HMM</a:t>
            </a:r>
            <a:r>
              <a:rPr lang="zh-CN" altLang="en-US" dirty="0"/>
              <a:t>和基因检测对恶意软件进行家族识别</a:t>
            </a:r>
          </a:p>
        </p:txBody>
      </p:sp>
    </p:spTree>
    <p:extLst>
      <p:ext uri="{BB962C8B-B14F-4D97-AF65-F5344CB8AC3E}">
        <p14:creationId xmlns:p14="http://schemas.microsoft.com/office/powerpoint/2010/main" val="406340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A06D8B-26F4-FAB2-9FB0-61A491AC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pPr/>
              <a:t>4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4D87EF-DF6A-353D-8636-F5EFC354199D}"/>
              </a:ext>
            </a:extLst>
          </p:cNvPr>
          <p:cNvSpPr txBox="1"/>
          <p:nvPr/>
        </p:nvSpPr>
        <p:spPr>
          <a:xfrm>
            <a:off x="3524250" y="14605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面向</a:t>
            </a:r>
            <a:r>
              <a:rPr lang="en-US" altLang="zh-CN" dirty="0"/>
              <a:t>APT</a:t>
            </a:r>
            <a:r>
              <a:rPr lang="zh-CN" altLang="en-US" dirty="0"/>
              <a:t>家族分析的攻击路径预测方法研究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AFDA40-7B3B-6F15-5CFB-DC1FB47E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5" y="540800"/>
            <a:ext cx="10097305" cy="63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3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F4922-EB0A-40AD-8E32-FED63AB0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F7B9D-796D-7C19-3F2C-39A029B1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pPr/>
              <a:t>5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CCCACC-C2AE-B757-18EA-DE1BC0C446F5}"/>
              </a:ext>
            </a:extLst>
          </p:cNvPr>
          <p:cNvSpPr txBox="1"/>
          <p:nvPr/>
        </p:nvSpPr>
        <p:spPr>
          <a:xfrm>
            <a:off x="3524250" y="14605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面向</a:t>
            </a:r>
            <a:r>
              <a:rPr lang="en-US" altLang="zh-CN" dirty="0"/>
              <a:t>APT</a:t>
            </a:r>
            <a:r>
              <a:rPr lang="zh-CN" altLang="en-US" dirty="0"/>
              <a:t>家族分析的攻击路径预测方法研究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9A2E7E-6B97-0622-8BF6-623E09C9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265"/>
            <a:ext cx="12192000" cy="43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3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23183-ADFA-B92D-A3D9-B410B4173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578858-8EFE-D617-3BFC-29A596AC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pPr/>
              <a:t>6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0D3399-D61C-C822-BAAD-6163CB27D2F6}"/>
              </a:ext>
            </a:extLst>
          </p:cNvPr>
          <p:cNvSpPr txBox="1"/>
          <p:nvPr/>
        </p:nvSpPr>
        <p:spPr>
          <a:xfrm>
            <a:off x="3524250" y="14605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面向</a:t>
            </a:r>
            <a:r>
              <a:rPr lang="en-US" altLang="zh-CN" dirty="0"/>
              <a:t>APT</a:t>
            </a:r>
            <a:r>
              <a:rPr lang="zh-CN" altLang="en-US" dirty="0"/>
              <a:t>家族分析的攻击路径预测方法研究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E7177E-2E60-4F80-1022-BB38264F2D41}"/>
              </a:ext>
            </a:extLst>
          </p:cNvPr>
          <p:cNvSpPr txBox="1"/>
          <p:nvPr/>
        </p:nvSpPr>
        <p:spPr>
          <a:xfrm>
            <a:off x="412147" y="8001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基因序列和基因库的优化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96C2F0-32A5-B260-AAAA-19BAE673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234"/>
            <a:ext cx="5525905" cy="26917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3713DB-C1EA-D652-937D-1FEFFB165DA3}"/>
              </a:ext>
            </a:extLst>
          </p:cNvPr>
          <p:cNvSpPr txBox="1"/>
          <p:nvPr/>
        </p:nvSpPr>
        <p:spPr>
          <a:xfrm>
            <a:off x="241300" y="4985434"/>
            <a:ext cx="481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关注基因行为而非个体 </a:t>
            </a:r>
            <a:r>
              <a:rPr lang="en-US" altLang="zh-CN" dirty="0"/>
              <a:t> -&gt; </a:t>
            </a:r>
            <a:r>
              <a:rPr lang="zh-CN" altLang="en-US" dirty="0"/>
              <a:t>形成家族基因库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EE859F-F8BE-C47D-2D4C-B382CCD50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54" y="1374751"/>
            <a:ext cx="5318746" cy="26593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323E4F-D62F-7562-6C96-87D942223361}"/>
                  </a:ext>
                </a:extLst>
              </p:cNvPr>
              <p:cNvSpPr txBox="1"/>
              <p:nvPr/>
            </p:nvSpPr>
            <p:spPr>
              <a:xfrm>
                <a:off x="7821776" y="990083"/>
                <a:ext cx="1893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323E4F-D62F-7562-6C96-87D942223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776" y="990083"/>
                <a:ext cx="1893724" cy="276999"/>
              </a:xfrm>
              <a:prstGeom prst="rect">
                <a:avLst/>
              </a:prstGeom>
              <a:blipFill>
                <a:blip r:embed="rId4"/>
                <a:stretch>
                  <a:fillRect l="-1929" r="-353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49DFE7-C26A-9D8C-3C6A-D832FFC9F2A7}"/>
                  </a:ext>
                </a:extLst>
              </p:cNvPr>
              <p:cNvSpPr txBox="1"/>
              <p:nvPr/>
            </p:nvSpPr>
            <p:spPr>
              <a:xfrm>
                <a:off x="9796626" y="990083"/>
                <a:ext cx="1909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49DFE7-C26A-9D8C-3C6A-D832FFC9F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626" y="990083"/>
                <a:ext cx="1909882" cy="276999"/>
              </a:xfrm>
              <a:prstGeom prst="rect">
                <a:avLst/>
              </a:prstGeom>
              <a:blipFill>
                <a:blip r:embed="rId5"/>
                <a:stretch>
                  <a:fillRect l="-1917" r="-383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21AEDC5-90E5-B04A-BA4E-E65E62E14A53}"/>
              </a:ext>
            </a:extLst>
          </p:cNvPr>
          <p:cNvSpPr txBox="1"/>
          <p:nvPr/>
        </p:nvSpPr>
        <p:spPr>
          <a:xfrm>
            <a:off x="6704094" y="615434"/>
            <a:ext cx="548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Smith-waterman</a:t>
            </a:r>
            <a:r>
              <a:rPr lang="zh-CN" altLang="en-US" dirty="0"/>
              <a:t>算法找出两个序列中高相似的部分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7C3F5EF-82CB-A417-6F98-607D4AAFA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0197" y="4034124"/>
            <a:ext cx="4465453" cy="19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20A62-EB51-6376-206F-58B7F29E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BAABE6-37A1-69AD-E2A7-4520117C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pPr/>
              <a:t>7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8D3429-2BF9-0F7F-43C6-801815DEEF8E}"/>
              </a:ext>
            </a:extLst>
          </p:cNvPr>
          <p:cNvSpPr txBox="1"/>
          <p:nvPr/>
        </p:nvSpPr>
        <p:spPr>
          <a:xfrm>
            <a:off x="3524250" y="14605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面向</a:t>
            </a:r>
            <a:r>
              <a:rPr lang="en-US" altLang="zh-CN" dirty="0"/>
              <a:t>APT</a:t>
            </a:r>
            <a:r>
              <a:rPr lang="zh-CN" altLang="en-US" dirty="0"/>
              <a:t>家族分析的攻击路径预测方法研究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C16B8C-593D-2F35-7CBA-E7FC01F13E45}"/>
              </a:ext>
            </a:extLst>
          </p:cNvPr>
          <p:cNvSpPr txBox="1"/>
          <p:nvPr/>
        </p:nvSpPr>
        <p:spPr>
          <a:xfrm>
            <a:off x="412147" y="8001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基因序列和基因库的优化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E6A3C6-46F7-1281-607F-3DE8BEEDE699}"/>
              </a:ext>
            </a:extLst>
          </p:cNvPr>
          <p:cNvSpPr txBox="1"/>
          <p:nvPr/>
        </p:nvSpPr>
        <p:spPr>
          <a:xfrm>
            <a:off x="5948670" y="3078076"/>
            <a:ext cx="481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但是到目前为止只得到了</a:t>
            </a:r>
            <a:r>
              <a:rPr lang="en-US" altLang="zh-CN" dirty="0"/>
              <a:t>APT</a:t>
            </a:r>
            <a:r>
              <a:rPr lang="zh-CN" altLang="en-US" dirty="0"/>
              <a:t>家族基因库，为了之后能预测攻击路径，需要得到恶意行为基因库。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7D2EB8-FED3-53BB-139C-9C7089D4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3"/>
            <a:ext cx="5339743" cy="46772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A609AD-3A15-3FCE-A47D-762D6865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907" y="1293786"/>
            <a:ext cx="5136063" cy="14323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5C1F1CB-E6B8-0144-05EF-94B1C1685ABD}"/>
                  </a:ext>
                </a:extLst>
              </p:cNvPr>
              <p:cNvSpPr txBox="1"/>
              <p:nvPr/>
            </p:nvSpPr>
            <p:spPr>
              <a:xfrm>
                <a:off x="5499100" y="4076329"/>
                <a:ext cx="55782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𝑂𝑏𝑗𝑒𝑐𝑡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1, 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𝑜𝑏𝑗𝑒𝑐𝑡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𝐴𝑐𝑡𝑖𝑜𝑛𝑁𝑎𝑚𝑒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5C1F1CB-E6B8-0144-05EF-94B1C168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00" y="4076329"/>
                <a:ext cx="5578258" cy="830997"/>
              </a:xfrm>
              <a:prstGeom prst="rect">
                <a:avLst/>
              </a:prstGeom>
              <a:blipFill>
                <a:blip r:embed="rId4"/>
                <a:stretch>
                  <a:fillRect t="-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93BBBE70-51B7-D410-2406-EBD24086F5C5}"/>
              </a:ext>
            </a:extLst>
          </p:cNvPr>
          <p:cNvSpPr txBox="1"/>
          <p:nvPr/>
        </p:nvSpPr>
        <p:spPr>
          <a:xfrm>
            <a:off x="6178551" y="4907326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Object_1</a:t>
            </a:r>
            <a:r>
              <a:rPr lang="zh-CN" altLang="en-US" dirty="0"/>
              <a:t>和</a:t>
            </a:r>
            <a:r>
              <a:rPr lang="en-US" altLang="zh-CN" dirty="0"/>
              <a:t>Object_2</a:t>
            </a:r>
            <a:r>
              <a:rPr lang="zh-CN" altLang="en-US" dirty="0"/>
              <a:t>分别代表软件执行动作的对象和路径</a:t>
            </a:r>
          </a:p>
        </p:txBody>
      </p:sp>
    </p:spTree>
    <p:extLst>
      <p:ext uri="{BB962C8B-B14F-4D97-AF65-F5344CB8AC3E}">
        <p14:creationId xmlns:p14="http://schemas.microsoft.com/office/powerpoint/2010/main" val="173180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E9E8B-9C4B-5BF2-3AFE-8B94B9C5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41F963-F2A6-EDA9-0D43-083F9B13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pPr/>
              <a:t>8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E1AD1A-9778-531B-804D-E8AEEDA77C00}"/>
              </a:ext>
            </a:extLst>
          </p:cNvPr>
          <p:cNvSpPr txBox="1"/>
          <p:nvPr/>
        </p:nvSpPr>
        <p:spPr>
          <a:xfrm>
            <a:off x="3524250" y="14605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面向</a:t>
            </a:r>
            <a:r>
              <a:rPr lang="en-US" altLang="zh-CN" dirty="0"/>
              <a:t>APT</a:t>
            </a:r>
            <a:r>
              <a:rPr lang="zh-CN" altLang="en-US" dirty="0"/>
              <a:t>家族分析的攻击路径预测方法研究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A4BA18-D54D-1D0E-FB4C-383ECA688F7F}"/>
              </a:ext>
            </a:extLst>
          </p:cNvPr>
          <p:cNvSpPr txBox="1"/>
          <p:nvPr/>
        </p:nvSpPr>
        <p:spPr>
          <a:xfrm>
            <a:off x="412147" y="800100"/>
            <a:ext cx="4812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剔除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APT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基因库中的公共基因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D0400B-00B4-5624-EFEB-1764D220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194"/>
            <a:ext cx="5246218" cy="42406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41BE52-2E62-29E8-9E33-5D45B0FE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49" y="800100"/>
            <a:ext cx="4859101" cy="43564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7D2FE0-34DD-B20B-A8D4-71AC8DBB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97" y="5670132"/>
            <a:ext cx="7382905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62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C4793-BA8C-AE4B-3A36-E01742A10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4FDC26-98F0-A03E-320F-66581A8B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1EEF-B761-4911-A2FD-18DBD3241D03}" type="slidenum">
              <a:rPr lang="zh-CN" altLang="en-US" spc="90" smtClean="0"/>
              <a:pPr/>
              <a:t>9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7C4C94-43B5-E04B-F6E0-02DD453623CB}"/>
              </a:ext>
            </a:extLst>
          </p:cNvPr>
          <p:cNvSpPr txBox="1"/>
          <p:nvPr/>
        </p:nvSpPr>
        <p:spPr>
          <a:xfrm>
            <a:off x="3524250" y="14605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面向</a:t>
            </a:r>
            <a:r>
              <a:rPr lang="en-US" altLang="zh-CN" dirty="0"/>
              <a:t>APT</a:t>
            </a:r>
            <a:r>
              <a:rPr lang="zh-CN" altLang="en-US" dirty="0"/>
              <a:t>家族分析的攻击路径预测方法研究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4C0432-9563-A912-78D1-1F11B2A2A4A9}"/>
              </a:ext>
            </a:extLst>
          </p:cNvPr>
          <p:cNvSpPr txBox="1"/>
          <p:nvPr/>
        </p:nvSpPr>
        <p:spPr>
          <a:xfrm>
            <a:off x="412147" y="800100"/>
            <a:ext cx="4551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HMM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的攻击路径预测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407005-CCB3-EBAE-4DF8-FBD74879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3"/>
            <a:ext cx="5351458" cy="28450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01C611-4866-F4FA-DE45-03F9CDE1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8543"/>
            <a:ext cx="5315033" cy="8385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B2C697-52B7-173B-E172-1B10BD86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92" y="800100"/>
            <a:ext cx="5247208" cy="14542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C6557C1-5700-86C4-1BBD-25781DABF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607" y="2215714"/>
            <a:ext cx="5636286" cy="31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4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11602</TotalTime>
  <Words>387</Words>
  <Application>Microsoft Office PowerPoint</Application>
  <PresentationFormat>宽屏</PresentationFormat>
  <Paragraphs>52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Microsoft YaHei Light</vt:lpstr>
      <vt:lpstr>等线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禹络 叶</cp:lastModifiedBy>
  <cp:revision>67</cp:revision>
  <dcterms:created xsi:type="dcterms:W3CDTF">2020-04-11T01:02:44Z</dcterms:created>
  <dcterms:modified xsi:type="dcterms:W3CDTF">2023-12-17T06:47:28Z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2023-10-20T12:41:08Z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9c7877be-0cf0-44c5-8f06-fac3e2cb3c9c</vt:lpwstr>
  </property>
  <property fmtid="{D5CDD505-2E9C-101B-9397-08002B2CF9AE}" pid="7" name="MSIP_Label_defa4170-0d19-0005-0004-bc88714345d2_ActionId">
    <vt:lpwstr>896a6b08-7241-4ce6-927a-abebdffaf0b6</vt:lpwstr>
  </property>
  <property fmtid="{D5CDD505-2E9C-101B-9397-08002B2CF9AE}" pid="8" name="MSIP_Label_defa4170-0d19-0005-0004-bc88714345d2_ContentBits">
    <vt:lpwstr>0</vt:lpwstr>
  </property>
</Properties>
</file>